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57" r:id="rId4"/>
    <p:sldId id="275" r:id="rId5"/>
    <p:sldId id="263" r:id="rId6"/>
    <p:sldId id="261" r:id="rId7"/>
    <p:sldId id="271" r:id="rId8"/>
    <p:sldId id="274" r:id="rId9"/>
    <p:sldId id="262" r:id="rId10"/>
    <p:sldId id="258" r:id="rId11"/>
    <p:sldId id="265" r:id="rId12"/>
    <p:sldId id="264" r:id="rId13"/>
    <p:sldId id="266" r:id="rId14"/>
    <p:sldId id="267" r:id="rId15"/>
    <p:sldId id="268" r:id="rId16"/>
    <p:sldId id="269" r:id="rId17"/>
    <p:sldId id="273" r:id="rId18"/>
    <p:sldId id="272" r:id="rId19"/>
    <p:sldId id="270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2:02:40.5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0,'738'0,"-715"0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2:03:09.29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2,'110'-1,"127"3,-127 11,-63-6,53 0,-76-5,-1 0,27 7,15 2,-42-9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02:03:13.66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0,'1302'0,"-1297"3,-11 2,-14 5,-51 4,49-10,0 1,-30 10,28-8,1-1,-1 0,0-2,-29 1,42-4,-3 2,0 1,0 0,0 1,0 0,1 1,0 1,0 0,1 1,-22 16,15-10,-1-1,-32 15,-94 31,122-51,0-2,0-1,-1 0,-32 1,34-5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727BC-3A30-4E2C-8C80-0105972634E8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19A2-2EBC-4F5E-A597-2AE013387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99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movi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819A2-2EBC-4F5E-A597-2AE013387E0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61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21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1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33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2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01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97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7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5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4C5F8-8F4C-4762-92BC-D8EDE19FE507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22D36F-9464-49A0-8FA7-96314B1742D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21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vedhithaselvaraj/Stock-Price-Prediction_Deep-Learning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C3F6CF-E446-3557-9E77-A01F06EC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CCE95-C9AA-0A77-3164-6B9D6C8A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586" y="1091380"/>
            <a:ext cx="6892414" cy="4873625"/>
          </a:xfrm>
        </p:spPr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Stock Price Prediction using LSTM in Deep Learning</a:t>
            </a:r>
            <a:endParaRPr lang="en-IN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D16BC-0F01-F3EB-86CC-B7AC7987A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F4D767D-74E0-F35D-CD53-F4007625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29958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8D64F-2608-5C13-45E4-CF4E3AABC3D8}"/>
              </a:ext>
            </a:extLst>
          </p:cNvPr>
          <p:cNvSpPr txBox="1"/>
          <p:nvPr/>
        </p:nvSpPr>
        <p:spPr>
          <a:xfrm>
            <a:off x="9999405" y="5442006"/>
            <a:ext cx="469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</a:t>
            </a:r>
            <a:r>
              <a:rPr lang="en-IN" dirty="0">
                <a:latin typeface="Bahnschrift" panose="020B0502040204020203" pitchFamily="34" charset="0"/>
              </a:rPr>
              <a:t>By</a:t>
            </a:r>
          </a:p>
          <a:p>
            <a:r>
              <a:rPr lang="en-IN" dirty="0">
                <a:latin typeface="Bahnschrift" panose="020B0502040204020203" pitchFamily="34" charset="0"/>
              </a:rPr>
              <a:t>Nivedhitha Selvaraj</a:t>
            </a:r>
          </a:p>
        </p:txBody>
      </p:sp>
    </p:spTree>
    <p:extLst>
      <p:ext uri="{BB962C8B-B14F-4D97-AF65-F5344CB8AC3E}">
        <p14:creationId xmlns:p14="http://schemas.microsoft.com/office/powerpoint/2010/main" val="89115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5FDB-CF5A-7314-1990-A4CDC8A0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029-9BBD-B3F2-F347-D3FC9B510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/>
              <a:t>Stock Market Complexity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Stock prices are influenced by numerous factors, such as market sentiment, global events, and economic indicators.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Traditional statistical models (e.g., ARIMA) struggle to capture non-linear relationships and dynamic patterns in stock price data.</a:t>
            </a:r>
          </a:p>
          <a:p>
            <a:pPr marL="0" indent="0">
              <a:buNone/>
            </a:pPr>
            <a:r>
              <a:rPr lang="en-US" sz="2000" b="1" dirty="0"/>
              <a:t>Sequential Nature of Data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Stock prices form time series data, where past prices influence future 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Long-term dependencies are critical in predicting stock price movements.</a:t>
            </a:r>
          </a:p>
          <a:p>
            <a:pPr marL="0" indent="0">
              <a:buNone/>
            </a:pPr>
            <a:r>
              <a:rPr lang="en-US" sz="2000" b="1" dirty="0"/>
              <a:t>Challenges in Traditional Time Series Models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Difficulty in handling large, unstructured, and non-linear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Lack of capacity to capture long-range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Prone to overfitting in complex scenarios.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497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DF43-6F4D-1CCD-59B6-E081B26C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1" y="807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4CF2C-CD2D-B95F-02E4-01A9A064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63" y="3354328"/>
            <a:ext cx="2538572" cy="1427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ABB75-8962-56BD-FED9-76F19BE17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32" y="1887592"/>
            <a:ext cx="1607794" cy="1238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15968-3F18-968B-1422-AB1AD20D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3254254"/>
            <a:ext cx="2461583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ADD6FB-B17E-21AC-C338-38075C26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12" y="5054187"/>
            <a:ext cx="2071088" cy="10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C9C5-FCC1-7321-9FF7-4A2A8706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0C64-D858-4B46-79EF-6B6B4D84C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Environment setup</a:t>
            </a:r>
          </a:p>
          <a:p>
            <a:r>
              <a:rPr lang="en-IN" dirty="0"/>
              <a:t>Data collection</a:t>
            </a:r>
          </a:p>
          <a:p>
            <a:r>
              <a:rPr lang="en-IN" dirty="0"/>
              <a:t>Data Processing (Cleaning and removing noise)</a:t>
            </a:r>
          </a:p>
          <a:p>
            <a:r>
              <a:rPr lang="en-IN" dirty="0" err="1"/>
              <a:t>Labeling</a:t>
            </a:r>
            <a:r>
              <a:rPr lang="en-IN" dirty="0"/>
              <a:t> data</a:t>
            </a:r>
          </a:p>
          <a:p>
            <a:r>
              <a:rPr lang="en-IN" dirty="0"/>
              <a:t>Train data using LSTM</a:t>
            </a:r>
          </a:p>
          <a:p>
            <a:r>
              <a:rPr lang="en-IN" dirty="0"/>
              <a:t>Test data for model efficiency</a:t>
            </a:r>
          </a:p>
          <a:p>
            <a:r>
              <a:rPr lang="en-IN" dirty="0"/>
              <a:t>Git Hub –Committing the code to the version control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017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5346-0B26-ABF5-7E17-042DF598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EB8997-A770-A699-38E0-6B330480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6956"/>
            <a:ext cx="10803194" cy="463329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Tensor Flow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Deep learning library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Helps build a neural network that could learn from past historical patterns and make predictions based on it.</a:t>
            </a:r>
          </a:p>
          <a:p>
            <a:pPr marL="0" indent="0">
              <a:buNone/>
            </a:pPr>
            <a:r>
              <a:rPr lang="en-IN" dirty="0"/>
              <a:t>Scikit-learn: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Helps to split training and test datasets and to evaluate the model. </a:t>
            </a:r>
          </a:p>
        </p:txBody>
      </p:sp>
    </p:spTree>
    <p:extLst>
      <p:ext uri="{BB962C8B-B14F-4D97-AF65-F5344CB8AC3E}">
        <p14:creationId xmlns:p14="http://schemas.microsoft.com/office/powerpoint/2010/main" val="249197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84195D-D25E-4A40-598A-D0AB4305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181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527979-BE16-6094-80ED-EBE6E3D6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415" y="462986"/>
            <a:ext cx="6172200" cy="48736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2400" u="sng" dirty="0"/>
              <a:t>LSTM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Layers that are designed to remember patterns over time</a:t>
            </a:r>
          </a:p>
          <a:p>
            <a:pPr marL="0" indent="0">
              <a:buNone/>
            </a:pPr>
            <a:r>
              <a:rPr lang="en-IN" sz="2000" u="sng" dirty="0"/>
              <a:t>Dense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dirty="0"/>
              <a:t>Dense layer</a:t>
            </a:r>
            <a:r>
              <a:rPr lang="en-US" dirty="0"/>
              <a:t> is the simplest type of neural network layer where </a:t>
            </a:r>
            <a:r>
              <a:rPr lang="en-US" b="1" dirty="0"/>
              <a:t>every neuron (node) is connected</a:t>
            </a:r>
            <a:r>
              <a:rPr lang="en-US" dirty="0"/>
              <a:t> to every other neuron in the previous and next layers.</a:t>
            </a:r>
          </a:p>
          <a:p>
            <a:pPr marL="0" indent="0">
              <a:buNone/>
            </a:pPr>
            <a:r>
              <a:rPr lang="en-IN" sz="2400" u="sng" dirty="0" err="1"/>
              <a:t>Mean_absolute_error</a:t>
            </a:r>
            <a:r>
              <a:rPr lang="en-IN" sz="2400" u="sng" dirty="0"/>
              <a:t>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To check how close our prediction is to the actual stock price</a:t>
            </a:r>
          </a:p>
          <a:p>
            <a:pPr marL="0" indent="0">
              <a:buNone/>
            </a:pPr>
            <a:r>
              <a:rPr lang="en-IN" sz="2400" u="sng" dirty="0"/>
              <a:t>Sequential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Builds layer-to-layer deep learning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Helps to stack the different layers (LSTM &amp; Dense) in neural networks.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9AE155-F8AE-4497-6636-0475C8EF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97451" cy="381158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4DAE74-3B60-B777-1479-BE8DC476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3" y="436817"/>
            <a:ext cx="5077846" cy="46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8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7D044B-15AA-4F76-2DC3-2FF172C5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LSTM and Dense Work Together:</a:t>
            </a:r>
            <a:br>
              <a:rPr lang="en-US" b="1" dirty="0"/>
            </a:b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843226-5F59-8E7B-9407-3690B372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LSTM Layer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Processes the time-series data (stock prices) and learns patterns over time.</a:t>
            </a:r>
          </a:p>
          <a:p>
            <a:pPr marL="0" indent="0">
              <a:buNone/>
            </a:pPr>
            <a:r>
              <a:rPr lang="en-US" b="1" dirty="0"/>
              <a:t>Dense Layer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After LSTM has understood the sequence, the Dense layer uses that information to make the final prediction, such as predicting tomorrow’s stock price.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63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294E-153C-802D-2385-EAC9CCD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68" y="1900697"/>
            <a:ext cx="9845686" cy="1737357"/>
          </a:xfrm>
        </p:spPr>
        <p:txBody>
          <a:bodyPr>
            <a:normAutofit fontScale="9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library used to display </a:t>
            </a:r>
            <a:r>
              <a:rPr lang="en-US" sz="18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progress bars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keep track of the progress of a task, like training a machine learning model or processing a large dataset.</a:t>
            </a:r>
            <a:b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shows how much of the task is completed, how much time is left, and the speed at which the task is progressing.</a:t>
            </a:r>
            <a:b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5092-4D19-8382-F24B-029C2376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568" y="3638054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Progress bars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Shows a visual representation of how far along the task 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estimation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Estimates how much time is left to complete the task.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Updates in real-time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As each step of a loop is completed, the progress bar updates in real-time.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0B5E4-1C38-8765-4A96-F40115F46BF1}"/>
              </a:ext>
            </a:extLst>
          </p:cNvPr>
          <p:cNvSpPr txBox="1"/>
          <p:nvPr/>
        </p:nvSpPr>
        <p:spPr>
          <a:xfrm>
            <a:off x="1415568" y="1386348"/>
            <a:ext cx="3402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TQDM :</a:t>
            </a:r>
          </a:p>
        </p:txBody>
      </p:sp>
    </p:spTree>
    <p:extLst>
      <p:ext uri="{BB962C8B-B14F-4D97-AF65-F5344CB8AC3E}">
        <p14:creationId xmlns:p14="http://schemas.microsoft.com/office/powerpoint/2010/main" val="30309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E9BD-B159-12EF-70B6-9CFE43A6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4838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moving average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89D97-0DBA-77CF-E879-B9F455081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TRADERS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65AD80-960B-76CF-609F-C82F4A0A6A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66" y="2821492"/>
            <a:ext cx="2282544" cy="26384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754D-65F2-393F-5A22-8F4C666DC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INVESTORS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1E4D38-35E7-3C92-E2BA-5F5816BF71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51084" y="2929645"/>
            <a:ext cx="2334355" cy="264477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BFAE4-CC68-C183-0DA0-C4A4FA7BC865}"/>
              </a:ext>
            </a:extLst>
          </p:cNvPr>
          <p:cNvSpPr txBox="1"/>
          <p:nvPr/>
        </p:nvSpPr>
        <p:spPr>
          <a:xfrm>
            <a:off x="9170641" y="2875568"/>
            <a:ext cx="2035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technical analysis like a</a:t>
            </a:r>
          </a:p>
          <a:p>
            <a:r>
              <a:rPr lang="en-IN" dirty="0"/>
              <a:t>Market trends</a:t>
            </a:r>
          </a:p>
          <a:p>
            <a:r>
              <a:rPr lang="en-IN" dirty="0"/>
              <a:t>Ups </a:t>
            </a:r>
          </a:p>
          <a:p>
            <a:r>
              <a:rPr lang="en-IN" dirty="0"/>
              <a:t>Downs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65A4E-D800-1DA2-9B20-619BE2ECE51D}"/>
              </a:ext>
            </a:extLst>
          </p:cNvPr>
          <p:cNvSpPr txBox="1"/>
          <p:nvPr/>
        </p:nvSpPr>
        <p:spPr>
          <a:xfrm>
            <a:off x="4178710" y="2929645"/>
            <a:ext cx="1913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Investor selecting the stocks by using fundamental analysis like a </a:t>
            </a:r>
          </a:p>
          <a:p>
            <a:r>
              <a:rPr lang="en-IN" dirty="0"/>
              <a:t>Balance sheet </a:t>
            </a:r>
            <a:r>
              <a:rPr lang="en-IN" dirty="0" err="1"/>
              <a:t>ver</a:t>
            </a:r>
            <a:endParaRPr lang="en-IN" dirty="0"/>
          </a:p>
          <a:p>
            <a:r>
              <a:rPr lang="en-IN" dirty="0"/>
              <a:t>Profit &amp; loss </a:t>
            </a:r>
            <a:r>
              <a:rPr lang="en-IN" dirty="0" err="1"/>
              <a:t>stm</a:t>
            </a:r>
            <a:endParaRPr lang="en-IN" dirty="0"/>
          </a:p>
          <a:p>
            <a:r>
              <a:rPr lang="en-IN" dirty="0"/>
              <a:t>Dividends</a:t>
            </a:r>
          </a:p>
          <a:p>
            <a:r>
              <a:rPr lang="en-IN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54122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BB5B8-4553-B88C-A6F5-FDE59B85E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127819"/>
            <a:ext cx="10358283" cy="59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3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6737-0E64-0C60-C83A-89FB4BD34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8C560-DFCB-52CC-3FAE-C1D3A92C7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3482"/>
          </a:xfrm>
        </p:spPr>
      </p:pic>
    </p:spTree>
    <p:extLst>
      <p:ext uri="{BB962C8B-B14F-4D97-AF65-F5344CB8AC3E}">
        <p14:creationId xmlns:p14="http://schemas.microsoft.com/office/powerpoint/2010/main" val="359029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79B30D-C827-634B-1ED6-A36502740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7" y="618562"/>
            <a:ext cx="9389806" cy="5348748"/>
          </a:xfrm>
        </p:spPr>
      </p:pic>
    </p:spTree>
    <p:extLst>
      <p:ext uri="{BB962C8B-B14F-4D97-AF65-F5344CB8AC3E}">
        <p14:creationId xmlns:p14="http://schemas.microsoft.com/office/powerpoint/2010/main" val="41475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9033-46BB-29F9-549F-30B14B3D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5" y="458718"/>
            <a:ext cx="3065206" cy="1325563"/>
          </a:xfrm>
        </p:spPr>
        <p:txBody>
          <a:bodyPr/>
          <a:lstStyle/>
          <a:p>
            <a:pPr algn="ct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Thank</a:t>
            </a:r>
            <a:r>
              <a:rPr lang="en-IN" dirty="0">
                <a:latin typeface="Algerian" panose="04020705040A02060702" pitchFamily="82" charset="0"/>
              </a:rPr>
              <a:t>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41715-A38C-F317-AED3-60C04B35B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1" y="1289255"/>
            <a:ext cx="9133952" cy="49183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42E0A-3248-3C34-1A21-E804335D86EE}"/>
              </a:ext>
            </a:extLst>
          </p:cNvPr>
          <p:cNvSpPr txBox="1"/>
          <p:nvPr/>
        </p:nvSpPr>
        <p:spPr>
          <a:xfrm>
            <a:off x="4454013" y="6488668"/>
            <a:ext cx="825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 - https://github.com/Nivedhithaselvaraj/</a:t>
            </a:r>
            <a:r>
              <a:rPr lang="en-IN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Stock-Price-Prediction</a:t>
            </a:r>
            <a:r>
              <a:rPr lang="en-IN" dirty="0"/>
              <a:t>_Deep-Learning</a:t>
            </a:r>
          </a:p>
        </p:txBody>
      </p:sp>
    </p:spTree>
    <p:extLst>
      <p:ext uri="{BB962C8B-B14F-4D97-AF65-F5344CB8AC3E}">
        <p14:creationId xmlns:p14="http://schemas.microsoft.com/office/powerpoint/2010/main" val="422106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426253-2D37-6BC3-7B3A-8685EFB0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ARTIFICIAL INTELLIGENCE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A06F19-D285-72CB-3F14-A1FF131D8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6" y="2016124"/>
            <a:ext cx="6798212" cy="376524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4D363-DDE2-D36A-3B57-5510ED8CE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1807" y="57048"/>
            <a:ext cx="1959077" cy="19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0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1316FA-051C-65D4-652C-4632BEA8EFD3}"/>
              </a:ext>
            </a:extLst>
          </p:cNvPr>
          <p:cNvSpPr txBox="1"/>
          <p:nvPr/>
        </p:nvSpPr>
        <p:spPr>
          <a:xfrm>
            <a:off x="550606" y="934065"/>
            <a:ext cx="47194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Neural network:</a:t>
            </a:r>
          </a:p>
          <a:p>
            <a:r>
              <a:rPr lang="en-US" dirty="0"/>
              <a:t>A </a:t>
            </a:r>
            <a:r>
              <a:rPr lang="en-US" b="1" dirty="0"/>
              <a:t>Neural Network</a:t>
            </a:r>
            <a:r>
              <a:rPr lang="en-US" dirty="0"/>
              <a:t> is a computational model inspired by the structure and function of the human brain. It is a key component of </a:t>
            </a:r>
            <a:r>
              <a:rPr lang="en-US" b="1" dirty="0"/>
              <a:t>artificial intelligence (AI)</a:t>
            </a:r>
            <a:r>
              <a:rPr lang="en-US" dirty="0"/>
              <a:t> and </a:t>
            </a:r>
            <a:r>
              <a:rPr lang="en-US" b="1" dirty="0"/>
              <a:t>machine learning (ML)</a:t>
            </a:r>
            <a:r>
              <a:rPr lang="en-US" dirty="0"/>
              <a:t>, particularly in the field of </a:t>
            </a:r>
            <a:r>
              <a:rPr lang="en-US" b="1" dirty="0"/>
              <a:t>deep learning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Neurons</a:t>
            </a:r>
            <a:r>
              <a:rPr lang="en-US" dirty="0"/>
              <a:t>: Just like the brain, a neural network consists of units called </a:t>
            </a:r>
            <a:r>
              <a:rPr lang="en-US" b="1" dirty="0"/>
              <a:t>neurons</a:t>
            </a:r>
            <a:r>
              <a:rPr lang="en-US" dirty="0"/>
              <a:t> (or nodes). These neurons are connected by links, each of which has an associated </a:t>
            </a:r>
            <a:r>
              <a:rPr lang="en-US" b="1" dirty="0"/>
              <a:t>weight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Input layer</a:t>
            </a:r>
          </a:p>
          <a:p>
            <a:r>
              <a:rPr lang="en-US" dirty="0"/>
              <a:t>Hidden layer</a:t>
            </a:r>
          </a:p>
          <a:p>
            <a:r>
              <a:rPr lang="en-US" dirty="0"/>
              <a:t>Output layer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4572-F4D6-46DA-E5C0-2B2B1C11713F}"/>
              </a:ext>
            </a:extLst>
          </p:cNvPr>
          <p:cNvSpPr txBox="1"/>
          <p:nvPr/>
        </p:nvSpPr>
        <p:spPr>
          <a:xfrm>
            <a:off x="5624052" y="934065"/>
            <a:ext cx="3431458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its works;</a:t>
            </a:r>
          </a:p>
          <a:p>
            <a:endParaRPr lang="en-IN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neuron receives inputs (e.g., features like stock prices).</a:t>
            </a:r>
          </a:p>
          <a:p>
            <a:endParaRPr lang="en-IN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weighted inputs are summed, and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added.</a:t>
            </a:r>
          </a:p>
          <a:p>
            <a:endParaRPr lang="en-IN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input is multiplied by a corresponding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sum is passed through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 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sigmoid,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to produce an output.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output is passed to the next layer of neurons. 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198B8-C1BD-3248-42EE-DE6235275F66}"/>
              </a:ext>
            </a:extLst>
          </p:cNvPr>
          <p:cNvSpPr txBox="1"/>
          <p:nvPr/>
        </p:nvSpPr>
        <p:spPr>
          <a:xfrm>
            <a:off x="9242323" y="1052052"/>
            <a:ext cx="2713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Types of Neural Network algorithms: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ANN</a:t>
            </a:r>
          </a:p>
          <a:p>
            <a:r>
              <a:rPr lang="en-IN" dirty="0"/>
              <a:t>CNN</a:t>
            </a:r>
          </a:p>
          <a:p>
            <a:r>
              <a:rPr lang="en-IN" dirty="0"/>
              <a:t>RNN</a:t>
            </a:r>
          </a:p>
          <a:p>
            <a:r>
              <a:rPr lang="en-IN" dirty="0"/>
              <a:t>LSTM </a:t>
            </a:r>
          </a:p>
          <a:p>
            <a:r>
              <a:rPr lang="en-IN" dirty="0"/>
              <a:t>etc…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C6064-6FA3-F970-E071-2FAA3C769A18}"/>
              </a:ext>
            </a:extLst>
          </p:cNvPr>
          <p:cNvSpPr txBox="1"/>
          <p:nvPr/>
        </p:nvSpPr>
        <p:spPr>
          <a:xfrm>
            <a:off x="550606" y="78658"/>
            <a:ext cx="1088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  <a:p>
            <a:r>
              <a:rPr lang="en-US" dirty="0"/>
              <a:t>While traditional ML algorithms require manual feature engineering, </a:t>
            </a:r>
            <a:r>
              <a:rPr lang="en-US" b="1" dirty="0"/>
              <a:t>deep learning</a:t>
            </a:r>
            <a:r>
              <a:rPr lang="en-US" dirty="0"/>
              <a:t> uses </a:t>
            </a:r>
            <a:r>
              <a:rPr lang="en-US" b="1" dirty="0"/>
              <a:t>neural networks</a:t>
            </a:r>
            <a:r>
              <a:rPr lang="en-US" dirty="0"/>
              <a:t> to automatically learn features from large amounts of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97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220C-CA3C-3D28-725F-426E2E8B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is </a:t>
            </a:r>
            <a:r>
              <a:rPr lang="en-IN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lstm</a:t>
            </a:r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and Why LSTM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22AE-931F-48B6-4553-E68356BA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37531" cy="403774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800" b="1" dirty="0"/>
              <a:t>LSTM Strengths</a:t>
            </a:r>
            <a:r>
              <a:rPr lang="en-US" sz="4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800" b="1" dirty="0"/>
              <a:t>LSTM (Long Short-Term Memory)</a:t>
            </a:r>
            <a:r>
              <a:rPr lang="en-US" sz="4800" dirty="0"/>
              <a:t> is a special type of Recurrent Neural Network (RNN) designed to overcome the vanishing gradient problem and </a:t>
            </a:r>
            <a:r>
              <a:rPr lang="en-US" sz="4800" b="1" dirty="0"/>
              <a:t>capture long-term</a:t>
            </a:r>
            <a:endParaRPr lang="en-US" sz="4800" dirty="0"/>
          </a:p>
          <a:p>
            <a:pPr marL="0" indent="0">
              <a:buNone/>
            </a:pPr>
            <a:r>
              <a:rPr lang="en-US" sz="4800" b="1" dirty="0"/>
              <a:t>Overall Objective</a:t>
            </a:r>
            <a:r>
              <a:rPr lang="en-US" sz="4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When training on long sequences, the gradients (the values used to update the model) tend to shrink, making it hard for the network to learn long-term dependencies.</a:t>
            </a:r>
          </a:p>
          <a:p>
            <a:r>
              <a:rPr lang="en-US" sz="3600" dirty="0"/>
              <a:t>This is where </a:t>
            </a:r>
            <a:r>
              <a:rPr lang="en-US" sz="3600" b="1" dirty="0"/>
              <a:t>LSTMs</a:t>
            </a:r>
            <a:r>
              <a:rPr lang="en-US" sz="3600" dirty="0"/>
              <a:t> come 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94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A954-2E48-8A31-3FE5-40AE8190D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87" y="365125"/>
            <a:ext cx="10515600" cy="1325563"/>
          </a:xfrm>
        </p:spPr>
        <p:txBody>
          <a:bodyPr/>
          <a:lstStyle/>
          <a:p>
            <a:r>
              <a:rPr lang="en-IN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</a:t>
            </a:r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47608-D9A8-2D49-D656-09FD75265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847" y="1096486"/>
            <a:ext cx="9896300" cy="4434809"/>
          </a:xfrm>
        </p:spPr>
      </p:pic>
    </p:spTree>
    <p:extLst>
      <p:ext uri="{BB962C8B-B14F-4D97-AF65-F5344CB8AC3E}">
        <p14:creationId xmlns:p14="http://schemas.microsoft.com/office/powerpoint/2010/main" val="263817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36B457-0BAF-733E-EFB5-350ED5D4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E50E2-E154-D7F0-4FD7-A887D033BF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16789"/>
            <a:ext cx="4645025" cy="3437197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D65E7E-D643-4CA1-FB1E-E328EBC968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LSTM Layer:</a:t>
            </a:r>
          </a:p>
          <a:p>
            <a:r>
              <a:rPr lang="en-US" sz="1600" b="1" dirty="0"/>
              <a:t>LSTM</a:t>
            </a:r>
            <a:r>
              <a:rPr lang="en-US" sz="1600" dirty="0"/>
              <a:t> is a type of </a:t>
            </a:r>
            <a:r>
              <a:rPr lang="en-US" sz="1600" b="1" dirty="0"/>
              <a:t>Recurrent Neural Network (RNN)</a:t>
            </a:r>
            <a:r>
              <a:rPr lang="en-US" sz="1600" dirty="0"/>
              <a:t>. It's designed to handle sequential data, like time series (stock prices, weather data, etc.). Unlike regular neural networks, which process inputs independently, </a:t>
            </a:r>
            <a:r>
              <a:rPr lang="en-US" sz="1600" b="1" dirty="0"/>
              <a:t>LSTM remembers past information</a:t>
            </a:r>
            <a:r>
              <a:rPr lang="en-US" sz="1600" dirty="0"/>
              <a:t> and uses it to predict future outcomes. This ability to remember past data makes LSTM ideal for time series predictions.</a:t>
            </a:r>
          </a:p>
          <a:p>
            <a:r>
              <a:rPr lang="en-US" sz="1400" dirty="0"/>
              <a:t>This line adds a </a:t>
            </a:r>
            <a:r>
              <a:rPr lang="en-US" sz="1400" b="1" dirty="0"/>
              <a:t>Dense layer</a:t>
            </a:r>
            <a:r>
              <a:rPr lang="en-US" sz="1400" dirty="0"/>
              <a:t> with 1 output neuron. The </a:t>
            </a:r>
            <a:r>
              <a:rPr lang="en-US" sz="1400" b="1" dirty="0"/>
              <a:t>Dense layer</a:t>
            </a:r>
            <a:r>
              <a:rPr lang="en-US" sz="1400" dirty="0"/>
              <a:t> is fully connected, and the output of this layer is the predicted stock price.</a:t>
            </a:r>
            <a:endParaRPr lang="en-US" sz="1600" dirty="0"/>
          </a:p>
          <a:p>
            <a:endParaRPr lang="en-US" dirty="0"/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F03C7A-0C16-F059-1300-6429A05AFF29}"/>
                  </a:ext>
                </a:extLst>
              </p14:cNvPr>
              <p14:cNvContentPartPr/>
              <p14:nvPr/>
            </p14:nvContentPartPr>
            <p14:xfrm>
              <a:off x="1622505" y="4001628"/>
              <a:ext cx="27432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F03C7A-0C16-F059-1300-6429A05AF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505" y="3893628"/>
                <a:ext cx="38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C6DB13-4A41-F803-94BD-4D215C8D3812}"/>
                  </a:ext>
                </a:extLst>
              </p14:cNvPr>
              <p14:cNvContentPartPr/>
              <p14:nvPr/>
            </p14:nvContentPartPr>
            <p14:xfrm>
              <a:off x="1612065" y="3981468"/>
              <a:ext cx="284400" cy="2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C6DB13-4A41-F803-94BD-4D215C8D3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8425" y="3873828"/>
                <a:ext cx="39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A48A52-E91A-32AB-E1A9-D339B3E181B2}"/>
                  </a:ext>
                </a:extLst>
              </p14:cNvPr>
              <p14:cNvContentPartPr/>
              <p14:nvPr/>
            </p14:nvContentPartPr>
            <p14:xfrm>
              <a:off x="1573185" y="4021068"/>
              <a:ext cx="470880" cy="109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A48A52-E91A-32AB-E1A9-D339B3E181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9185" y="3913068"/>
                <a:ext cx="578520" cy="324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ylinder 8">
            <a:extLst>
              <a:ext uri="{FF2B5EF4-FFF2-40B4-BE49-F238E27FC236}">
                <a16:creationId xmlns:a16="http://schemas.microsoft.com/office/drawing/2014/main" id="{45B8A374-1892-E114-9D1F-79470A294A65}"/>
              </a:ext>
            </a:extLst>
          </p:cNvPr>
          <p:cNvSpPr/>
          <p:nvPr/>
        </p:nvSpPr>
        <p:spPr>
          <a:xfrm>
            <a:off x="1498218" y="3637936"/>
            <a:ext cx="470880" cy="624456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TCS Dataset</a:t>
            </a:r>
            <a:endParaRPr lang="en-US" sz="7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57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F09779D-BA1F-B567-8771-A03DB36D0E09}"/>
              </a:ext>
            </a:extLst>
          </p:cNvPr>
          <p:cNvSpPr txBox="1"/>
          <p:nvPr/>
        </p:nvSpPr>
        <p:spPr>
          <a:xfrm>
            <a:off x="749708" y="624798"/>
            <a:ext cx="1063604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LSTM Output</a:t>
            </a:r>
            <a:r>
              <a:rPr lang="en-US" dirty="0"/>
              <a:t>: Suppose you have 5 timesteps (past 5 days of stock prices). After processing these 5 days, the output will be in a 3D shape:</a:t>
            </a:r>
          </a:p>
          <a:p>
            <a:r>
              <a:rPr lang="en-IN" dirty="0"/>
              <a:t>For example:(1, 5, 50) </a:t>
            </a:r>
            <a:r>
              <a:rPr lang="en-US" dirty="0"/>
              <a:t>(1 sample, 5 timesteps, 50 features).</a:t>
            </a:r>
          </a:p>
          <a:p>
            <a:endParaRPr lang="en-US" dirty="0"/>
          </a:p>
          <a:p>
            <a:r>
              <a:rPr lang="en-US" b="1" dirty="0"/>
              <a:t>Flatten Layer</a:t>
            </a:r>
            <a:r>
              <a:rPr lang="en-US" dirty="0"/>
              <a:t>: This </a:t>
            </a:r>
            <a:r>
              <a:rPr lang="en-US" b="1" dirty="0"/>
              <a:t>flattens</a:t>
            </a:r>
            <a:r>
              <a:rPr lang="en-US" dirty="0"/>
              <a:t> the 3D array into a 1D array, changing it from </a:t>
            </a:r>
            <a:r>
              <a:rPr lang="en-IN" dirty="0"/>
              <a:t>(1, 5, 50)</a:t>
            </a:r>
            <a:r>
              <a:rPr lang="en-US" dirty="0"/>
              <a:t> to (1,250) </a:t>
            </a:r>
            <a:r>
              <a:rPr lang="en-IN" dirty="0"/>
              <a:t>(1 sample, 250 features).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flattened layer turns the 3D output into a 2D vector: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vector per sample, where each element of the vector represents a feature (a stock price in this case)</a:t>
            </a: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Now, the Dense layer can easily process this 2D data and predict the stock price.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The </a:t>
            </a:r>
            <a:r>
              <a:rPr lang="en-US" b="1" dirty="0"/>
              <a:t>Dropout Layer</a:t>
            </a:r>
            <a:r>
              <a:rPr lang="en-US" dirty="0"/>
              <a:t> is like a </a:t>
            </a:r>
            <a:r>
              <a:rPr lang="en-US" b="1" dirty="0"/>
              <a:t>safety mechanism</a:t>
            </a:r>
            <a:r>
              <a:rPr lang="en-US" dirty="0"/>
              <a:t> to prevent overfitting by </a:t>
            </a:r>
            <a:r>
              <a:rPr lang="en-US" b="1" dirty="0"/>
              <a:t>forcing the model to learn more general patterns</a:t>
            </a:r>
            <a:r>
              <a:rPr lang="en-US" dirty="0"/>
              <a:t> rather than memorizing the training data.</a:t>
            </a:r>
          </a:p>
          <a:p>
            <a:endParaRPr lang="en-US" dirty="0"/>
          </a:p>
          <a:p>
            <a:r>
              <a:rPr lang="en-US" dirty="0"/>
              <a:t>Imagine you are training for a </a:t>
            </a:r>
            <a:r>
              <a:rPr lang="en-US" b="1" dirty="0"/>
              <a:t>math exam</a:t>
            </a:r>
            <a:r>
              <a:rPr lang="en-US" dirty="0"/>
              <a:t>, and you have an </a:t>
            </a:r>
            <a:r>
              <a:rPr lang="en-US" b="1" dirty="0"/>
              <a:t>exam prep book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you </a:t>
            </a:r>
            <a:r>
              <a:rPr lang="en-US" b="1" dirty="0"/>
              <a:t>memorize</a:t>
            </a:r>
            <a:r>
              <a:rPr lang="en-US" dirty="0"/>
              <a:t> the solutions from the book (like memorizing formulas or answers without understanding them), you'll probably perform </a:t>
            </a:r>
            <a:r>
              <a:rPr lang="en-US" b="1" dirty="0"/>
              <a:t>well</a:t>
            </a:r>
            <a:r>
              <a:rPr lang="en-US" dirty="0"/>
              <a:t> on similar problems, but struggle with new, unseen problems during the actual exam.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But, if you practice solving </a:t>
            </a:r>
            <a:r>
              <a:rPr lang="en-US" b="1" dirty="0"/>
              <a:t>different types of problems</a:t>
            </a:r>
            <a:r>
              <a:rPr lang="en-US" dirty="0"/>
              <a:t>, and don’t </a:t>
            </a:r>
            <a:r>
              <a:rPr lang="en-US" b="1" dirty="0"/>
              <a:t>rely on memorization</a:t>
            </a:r>
            <a:r>
              <a:rPr lang="en-US" dirty="0"/>
              <a:t>, you’ll do much better on </a:t>
            </a:r>
            <a:r>
              <a:rPr lang="en-US" b="1" dirty="0"/>
              <a:t>unseen problems</a:t>
            </a:r>
            <a:r>
              <a:rPr lang="en-US" dirty="0"/>
              <a:t> in the real exam.</a:t>
            </a: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493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F992-BDC2-0743-5152-BA15402E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53" y="294884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LSTM (Long short time Memory)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FC03A-88DD-9128-D0A5-77BA93453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02" y="3301302"/>
            <a:ext cx="6152912" cy="2740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A26992-D23F-687F-7C28-18F6FBF0E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58" y="1161881"/>
            <a:ext cx="396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431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2171</TotalTime>
  <Words>1140</Words>
  <Application>Microsoft Office PowerPoint</Application>
  <PresentationFormat>Widescreen</PresentationFormat>
  <Paragraphs>135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ADLaM Display</vt:lpstr>
      <vt:lpstr>Algerian</vt:lpstr>
      <vt:lpstr>Arial</vt:lpstr>
      <vt:lpstr>Bahnschrift</vt:lpstr>
      <vt:lpstr>Calibri</vt:lpstr>
      <vt:lpstr>Cambria</vt:lpstr>
      <vt:lpstr>Gill Sans MT</vt:lpstr>
      <vt:lpstr>Wingdings</vt:lpstr>
      <vt:lpstr>Gallery</vt:lpstr>
      <vt:lpstr>PowerPoint Presentation</vt:lpstr>
      <vt:lpstr>PowerPoint Presentation</vt:lpstr>
      <vt:lpstr>ARTIFICIAL INTELLIGENCE</vt:lpstr>
      <vt:lpstr>PowerPoint Presentation</vt:lpstr>
      <vt:lpstr>What is lstm and Why LSTM ???</vt:lpstr>
      <vt:lpstr>Cont…</vt:lpstr>
      <vt:lpstr>cont….</vt:lpstr>
      <vt:lpstr>PowerPoint Presentation</vt:lpstr>
      <vt:lpstr>LSTM (Long short time Memory)</vt:lpstr>
      <vt:lpstr>Problem statement</vt:lpstr>
      <vt:lpstr>Tech stack</vt:lpstr>
      <vt:lpstr>Approach:</vt:lpstr>
      <vt:lpstr>Implementation:</vt:lpstr>
      <vt:lpstr>PowerPoint Presentation</vt:lpstr>
      <vt:lpstr>How LSTM and Dense Work Together: </vt:lpstr>
      <vt:lpstr>python library used to display progress bars to keep track of the progress of a task, like training a machine learning model or processing a large dataset.  It shows how much of the task is completed, how much time is left, and the speed at which the task is progressing.  </vt:lpstr>
      <vt:lpstr>moving average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nivedhitha S</dc:creator>
  <cp:lastModifiedBy>nivedhitha S</cp:lastModifiedBy>
  <cp:revision>17</cp:revision>
  <dcterms:created xsi:type="dcterms:W3CDTF">2024-11-14T18:55:45Z</dcterms:created>
  <dcterms:modified xsi:type="dcterms:W3CDTF">2024-12-06T04:17:05Z</dcterms:modified>
</cp:coreProperties>
</file>